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A39D"/>
    <a:srgbClr val="E840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ccc8da9b-8d22-47fa-b24b-71a4fdcb3b6c/?jumpTo=section_3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ccc8da9b-8d22-47fa-b24b-71a4fdcb3b6c/?jumpTo=section_3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screen.com/app/wv1/82430d22-0d14-4194-8a93-213bf92dcae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-sfera.hr/dodatni-digitalni-sadrzaji/ccc8da9b-8d22-47fa-b24b-71a4fdcb3b6c/?jumpTo=section_31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NIŠTA BEZ ENERGIJE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a otvorenom, letenje, ptica, tamno&#10;&#10;Opis je automatski generiran">
            <a:extLst>
              <a:ext uri="{FF2B5EF4-FFF2-40B4-BE49-F238E27FC236}">
                <a16:creationId xmlns="" xmlns:a16="http://schemas.microsoft.com/office/drawing/2014/main" id="{CFD8BB76-695F-4D93-AD19-831EC54F9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336704" cy="466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lačić: strelica ulijevo 4">
            <a:extLst>
              <a:ext uri="{FF2B5EF4-FFF2-40B4-BE49-F238E27FC236}">
                <a16:creationId xmlns="" xmlns:a16="http://schemas.microsoft.com/office/drawing/2014/main" id="{C687A522-89D5-4EB6-BC32-DE75B956C872}"/>
              </a:ext>
            </a:extLst>
          </p:cNvPr>
          <p:cNvSpPr/>
          <p:nvPr/>
        </p:nvSpPr>
        <p:spPr>
          <a:xfrm>
            <a:off x="5508104" y="2348880"/>
            <a:ext cx="3168352" cy="2736304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Riba je oblikom tijela prilagođena životu i kretanju u vodi.</a:t>
            </a:r>
          </a:p>
        </p:txBody>
      </p:sp>
      <p:sp>
        <p:nvSpPr>
          <p:cNvPr id="6" name="Action Button: Movie 5">
            <a:hlinkClick r:id="rId3" highlightClick="1"/>
          </p:cNvPr>
          <p:cNvSpPr/>
          <p:nvPr/>
        </p:nvSpPr>
        <p:spPr>
          <a:xfrm>
            <a:off x="395536" y="5301208"/>
            <a:ext cx="936104" cy="64807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605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ptica, na otvorenom, voda, trava&#10;&#10;Opis je automatski generiran">
            <a:extLst>
              <a:ext uri="{FF2B5EF4-FFF2-40B4-BE49-F238E27FC236}">
                <a16:creationId xmlns="" xmlns:a16="http://schemas.microsoft.com/office/drawing/2014/main" id="{12B3DDFF-0037-4D8C-9315-6733746ED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6431443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ić: strelica ulijevo 4">
            <a:extLst>
              <a:ext uri="{FF2B5EF4-FFF2-40B4-BE49-F238E27FC236}">
                <a16:creationId xmlns="" xmlns:a16="http://schemas.microsoft.com/office/drawing/2014/main" id="{33EDD593-3F4E-4AC1-99DF-92A9903E6E06}"/>
              </a:ext>
            </a:extLst>
          </p:cNvPr>
          <p:cNvSpPr/>
          <p:nvPr/>
        </p:nvSpPr>
        <p:spPr>
          <a:xfrm>
            <a:off x="5508104" y="2564904"/>
            <a:ext cx="3096344" cy="2736304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Ptica močvarica je dugim nogama prilagođena kretanju po bari.</a:t>
            </a:r>
          </a:p>
        </p:txBody>
      </p:sp>
    </p:spTree>
    <p:extLst>
      <p:ext uri="{BB962C8B-B14F-4D97-AF65-F5344CB8AC3E}">
        <p14:creationId xmlns="" xmlns:p14="http://schemas.microsoft.com/office/powerpoint/2010/main" val="197130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C35CFADE-0A61-4FB2-AD1D-EC883D5C2CF0}"/>
              </a:ext>
            </a:extLst>
          </p:cNvPr>
          <p:cNvSpPr txBox="1"/>
          <p:nvPr/>
        </p:nvSpPr>
        <p:spPr>
          <a:xfrm>
            <a:off x="1331640" y="1575376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dirty="0"/>
              <a:t>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="" xmlns:a16="http://schemas.microsoft.com/office/drawing/2014/main" id="{C8EC75A3-1F7D-43BB-98FF-191C76B53E07}"/>
              </a:ext>
            </a:extLst>
          </p:cNvPr>
          <p:cNvSpPr/>
          <p:nvPr/>
        </p:nvSpPr>
        <p:spPr>
          <a:xfrm>
            <a:off x="1619672" y="1772816"/>
            <a:ext cx="5976664" cy="30963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r-HR" dirty="0"/>
          </a:p>
          <a:p>
            <a:r>
              <a:rPr lang="hr-HR" sz="2000" dirty="0"/>
              <a:t>IZLAZNA KARTICA:</a:t>
            </a:r>
          </a:p>
          <a:p>
            <a:endParaRPr lang="hr-HR" sz="2000" dirty="0"/>
          </a:p>
          <a:p>
            <a:pPr marL="342900" indent="-342900">
              <a:buAutoNum type="arabicPeriod"/>
            </a:pPr>
            <a:r>
              <a:rPr lang="hr-HR" sz="2000" dirty="0"/>
              <a:t>Napišite tri  stvari koje ste danas naučili.</a:t>
            </a:r>
          </a:p>
          <a:p>
            <a:pPr marL="342900" indent="-342900">
              <a:buAutoNum type="arabicPeriod"/>
            </a:pPr>
            <a:endParaRPr lang="hr-HR" sz="2000" dirty="0"/>
          </a:p>
          <a:p>
            <a:pPr marL="342900" indent="-342900">
              <a:buAutoNum type="arabicPeriod"/>
            </a:pPr>
            <a:r>
              <a:rPr lang="hr-HR" sz="2000" dirty="0" smtClean="0"/>
              <a:t>Prijateljima mogu na primjeru objasniti povezanost prilagodbi i promjenjivosti:</a:t>
            </a:r>
            <a:endParaRPr lang="hr-HR" sz="2000" dirty="0"/>
          </a:p>
          <a:p>
            <a:pPr marL="342900" indent="-342900">
              <a:buAutoNum type="arabicPeriod"/>
            </a:pPr>
            <a:endParaRPr lang="hr-HR" sz="2000" dirty="0"/>
          </a:p>
          <a:p>
            <a:pPr marL="342900" indent="-342900">
              <a:buAutoNum type="arabicPeriod"/>
            </a:pPr>
            <a:r>
              <a:rPr lang="hr-HR" sz="2000" dirty="0"/>
              <a:t>Najzanimljivije mi je bilo: 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7E1A3013-FC62-4C09-BE3B-512F7BCE7E75}"/>
              </a:ext>
            </a:extLst>
          </p:cNvPr>
          <p:cNvSpPr txBox="1"/>
          <p:nvPr/>
        </p:nvSpPr>
        <p:spPr>
          <a:xfrm>
            <a:off x="467544" y="119675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Za kraj…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8D1B7C2C-5880-4213-BDDA-6FF8B9A652C5}"/>
              </a:ext>
            </a:extLst>
          </p:cNvPr>
          <p:cNvSpPr txBox="1"/>
          <p:nvPr/>
        </p:nvSpPr>
        <p:spPr>
          <a:xfrm>
            <a:off x="1259632" y="5301208"/>
            <a:ext cx="324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hlinkClick r:id="rId2"/>
              </a:rPr>
              <a:t>Provjerite svoje znanje</a:t>
            </a:r>
            <a:endParaRPr lang="hr-HR" sz="2400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EDD39A7F-0933-4B05-88CA-43C717F28075}"/>
              </a:ext>
            </a:extLst>
          </p:cNvPr>
          <p:cNvSpPr/>
          <p:nvPr/>
        </p:nvSpPr>
        <p:spPr>
          <a:xfrm>
            <a:off x="4781850" y="5282624"/>
            <a:ext cx="3816424" cy="98101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>
                <a:solidFill>
                  <a:schemeClr val="tx1"/>
                </a:solidFill>
              </a:rPr>
              <a:t>: zrak, voda, svjetlost, toplina, tlo, promjenjivost, prilagodba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5157192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579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/>
            </a:r>
            <a:br>
              <a:rPr lang="hr-HR" sz="1100" dirty="0"/>
            </a:br>
            <a:r>
              <a:rPr lang="hr-HR" sz="1100" dirty="0"/>
              <a:t> </a:t>
            </a:r>
            <a:br>
              <a:rPr lang="hr-HR" sz="1100" dirty="0"/>
            </a:br>
            <a:endParaRPr lang="hr-HR" sz="1100" dirty="0"/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4082F00B-A2DD-4661-9192-A12C78EC57C1}"/>
              </a:ext>
            </a:extLst>
          </p:cNvPr>
          <p:cNvSpPr txBox="1"/>
          <p:nvPr/>
        </p:nvSpPr>
        <p:spPr>
          <a:xfrm>
            <a:off x="467544" y="1844824"/>
            <a:ext cx="5122912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hr-HR" sz="4000" dirty="0">
                <a:solidFill>
                  <a:schemeClr val="tx2"/>
                </a:solidFill>
              </a:rPr>
              <a:t>Organizmi su prilagođeni različitim životnim uvjetima</a:t>
            </a:r>
          </a:p>
          <a:p>
            <a:pPr>
              <a:spcAft>
                <a:spcPts val="600"/>
              </a:spcAft>
            </a:pPr>
            <a:r>
              <a:rPr lang="hr-HR" sz="4000" dirty="0">
                <a:solidFill>
                  <a:schemeClr val="tx2"/>
                </a:solidFill>
              </a:rPr>
              <a:t>2.dio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81F009D-69C3-4E55-9744-89B81A90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204864"/>
            <a:ext cx="4038600" cy="302895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k 3">
            <a:extLst>
              <a:ext uri="{FF2B5EF4-FFF2-40B4-BE49-F238E27FC236}">
                <a16:creationId xmlns="" xmlns:a16="http://schemas.microsoft.com/office/drawing/2014/main" id="{6B05D390-CDA9-4264-AB19-32EACC184034}"/>
              </a:ext>
            </a:extLst>
          </p:cNvPr>
          <p:cNvSpPr/>
          <p:nvPr/>
        </p:nvSpPr>
        <p:spPr>
          <a:xfrm>
            <a:off x="323528" y="1340768"/>
            <a:ext cx="6480720" cy="4608512"/>
          </a:xfrm>
          <a:prstGeom prst="cloud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2000" dirty="0">
              <a:solidFill>
                <a:schemeClr val="tx1"/>
              </a:solidFill>
            </a:endParaRPr>
          </a:p>
          <a:p>
            <a:endParaRPr lang="hr-HR" sz="2000" dirty="0">
              <a:solidFill>
                <a:schemeClr val="tx1"/>
              </a:solidFill>
            </a:endParaRPr>
          </a:p>
          <a:p>
            <a:endParaRPr lang="hr-HR" sz="2000" dirty="0">
              <a:solidFill>
                <a:schemeClr val="tx1"/>
              </a:solidFill>
            </a:endParaRPr>
          </a:p>
          <a:p>
            <a:r>
              <a:rPr lang="hr-HR" sz="2400" dirty="0">
                <a:solidFill>
                  <a:schemeClr val="tx1"/>
                </a:solidFill>
              </a:rPr>
              <a:t>Prisjetite se naučenog u prvom dijelu ove teme.</a:t>
            </a:r>
          </a:p>
          <a:p>
            <a:endParaRPr lang="hr-HR" sz="2400" dirty="0">
              <a:solidFill>
                <a:schemeClr val="tx1"/>
              </a:solidFill>
            </a:endParaRPr>
          </a:p>
          <a:p>
            <a:r>
              <a:rPr lang="hr-HR" sz="2400" dirty="0">
                <a:solidFill>
                  <a:schemeClr val="tx2"/>
                </a:solidFill>
              </a:rPr>
              <a:t>VRUĆA OLOVKA</a:t>
            </a:r>
            <a:endParaRPr lang="hr-HR" sz="2400" dirty="0">
              <a:solidFill>
                <a:schemeClr val="tx1"/>
              </a:solidFill>
            </a:endParaRPr>
          </a:p>
          <a:p>
            <a:r>
              <a:rPr lang="hr-HR" sz="2400" dirty="0">
                <a:solidFill>
                  <a:schemeClr val="tx1"/>
                </a:solidFill>
              </a:rPr>
              <a:t>U </a:t>
            </a:r>
            <a:r>
              <a:rPr lang="hr-HR" sz="2400" dirty="0" smtClean="0">
                <a:solidFill>
                  <a:schemeClr val="tx1"/>
                </a:solidFill>
              </a:rPr>
              <a:t>svoju </a:t>
            </a:r>
            <a:r>
              <a:rPr lang="hr-HR" sz="2400" dirty="0">
                <a:solidFill>
                  <a:schemeClr val="tx1"/>
                </a:solidFill>
              </a:rPr>
              <a:t>bilježnicu napišite olovkom u tri minute sve što ste naučili na prošlom satu koristeći ključne pojmove </a:t>
            </a:r>
            <a:r>
              <a:rPr lang="hr-HR" sz="2400" b="1" dirty="0">
                <a:solidFill>
                  <a:schemeClr val="tx1"/>
                </a:solidFill>
              </a:rPr>
              <a:t>STANIŠTE </a:t>
            </a:r>
            <a:r>
              <a:rPr lang="hr-HR" sz="2400" dirty="0">
                <a:solidFill>
                  <a:schemeClr val="tx1"/>
                </a:solidFill>
              </a:rPr>
              <a:t>i </a:t>
            </a:r>
            <a:r>
              <a:rPr lang="hr-HR" sz="2400" b="1" dirty="0">
                <a:solidFill>
                  <a:schemeClr val="tx1"/>
                </a:solidFill>
              </a:rPr>
              <a:t>ŽIVOTNI UVJETI</a:t>
            </a:r>
            <a:r>
              <a:rPr lang="hr-HR" sz="2400" dirty="0">
                <a:solidFill>
                  <a:schemeClr val="tx1"/>
                </a:solidFill>
              </a:rPr>
              <a:t>.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5" name="Picture 2" descr="Pencil, Sharp, School Supplies, Sharpened">
            <a:extLst>
              <a:ext uri="{FF2B5EF4-FFF2-40B4-BE49-F238E27FC236}">
                <a16:creationId xmlns="" xmlns:a16="http://schemas.microsoft.com/office/drawing/2014/main" id="{408105F6-832F-427D-AB9E-E1C23299E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5875">
            <a:off x="5157144" y="1877870"/>
            <a:ext cx="2840303" cy="1661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k-mpovalec\AppData\Local\Microsoft\Windows\INetCache\IE\NMX5RLWS\hourglass-308440_960_720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068960"/>
            <a:ext cx="1369286" cy="22768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7" name="Picture 3" descr="C:\Users\sk-mpovalec\AppData\Local\Microsoft\Windows\INetCache\IE\4IQLPVBU\pointer-152868_128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365104"/>
            <a:ext cx="946917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024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="" xmlns:a16="http://schemas.microsoft.com/office/drawing/2014/main" id="{25218D7F-B793-44AD-807F-05ECB8AF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Živi</a:t>
            </a:r>
            <a:r>
              <a:rPr lang="en-US" sz="4000" dirty="0"/>
              <a:t> </a:t>
            </a:r>
            <a:r>
              <a:rPr lang="en-US" sz="4000" dirty="0" err="1"/>
              <a:t>svijet</a:t>
            </a:r>
            <a:r>
              <a:rPr lang="en-US" sz="4000" dirty="0"/>
              <a:t> </a:t>
            </a:r>
            <a:r>
              <a:rPr lang="en-US" sz="4000" dirty="0" err="1" smtClean="0"/>
              <a:t>stalno</a:t>
            </a:r>
            <a:r>
              <a:rPr lang="en-US" sz="4000" dirty="0" smtClean="0"/>
              <a:t> </a:t>
            </a:r>
            <a:r>
              <a:rPr lang="hr-HR" sz="4000" dirty="0" smtClean="0"/>
              <a:t>se </a:t>
            </a:r>
            <a:r>
              <a:rPr lang="en-US" sz="4000" dirty="0" err="1" smtClean="0"/>
              <a:t>mijenja</a:t>
            </a:r>
            <a:r>
              <a:rPr lang="en-US" sz="4000" dirty="0" smtClean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prilagođava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7272FC48-2678-4802-915D-BDB1B98EB128}"/>
              </a:ext>
            </a:extLst>
          </p:cNvPr>
          <p:cNvSpPr txBox="1"/>
          <p:nvPr/>
        </p:nvSpPr>
        <p:spPr>
          <a:xfrm>
            <a:off x="539552" y="23320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U </a:t>
            </a:r>
            <a:r>
              <a:rPr lang="en-US" sz="2400" dirty="0" err="1"/>
              <a:t>vrlo</a:t>
            </a:r>
            <a:r>
              <a:rPr lang="en-US" sz="2400" dirty="0"/>
              <a:t> </a:t>
            </a:r>
            <a:r>
              <a:rPr lang="en-US" sz="2400" dirty="0" err="1"/>
              <a:t>dugoj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burnoj</a:t>
            </a:r>
            <a:r>
              <a:rPr lang="en-US" sz="2400" dirty="0"/>
              <a:t> </a:t>
            </a:r>
            <a:r>
              <a:rPr lang="en-US" sz="2400" dirty="0" err="1"/>
              <a:t>prošlosti</a:t>
            </a:r>
            <a:r>
              <a:rPr lang="en-US" sz="2400" dirty="0"/>
              <a:t> </a:t>
            </a:r>
            <a:r>
              <a:rPr lang="en-US" sz="2400" dirty="0" err="1"/>
              <a:t>planeta</a:t>
            </a:r>
            <a:r>
              <a:rPr lang="en-US" sz="2400" dirty="0"/>
              <a:t> </a:t>
            </a:r>
            <a:r>
              <a:rPr lang="en-US" sz="2400" dirty="0" err="1"/>
              <a:t>Zemlje</a:t>
            </a:r>
            <a:r>
              <a:rPr lang="en-US" sz="2400" dirty="0"/>
              <a:t> </a:t>
            </a:r>
            <a:r>
              <a:rPr lang="en-US" sz="2400" dirty="0" err="1"/>
              <a:t>životni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se </a:t>
            </a:r>
            <a:r>
              <a:rPr lang="en-US" sz="2400" dirty="0" err="1" smtClean="0"/>
              <a:t>uvjeti</a:t>
            </a:r>
            <a:r>
              <a:rPr lang="hr-HR" sz="2400" dirty="0" smtClean="0"/>
              <a:t> </a:t>
            </a:r>
            <a:r>
              <a:rPr lang="en-US" sz="2400" dirty="0" err="1" smtClean="0"/>
              <a:t>mijenjali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Zbivanja</a:t>
            </a:r>
            <a:r>
              <a:rPr lang="en-US" sz="2400" dirty="0"/>
              <a:t> </a:t>
            </a:r>
            <a:r>
              <a:rPr lang="en-US" sz="2400" dirty="0" err="1"/>
              <a:t>poput</a:t>
            </a:r>
            <a:r>
              <a:rPr lang="en-US" sz="2400" dirty="0"/>
              <a:t> </a:t>
            </a:r>
            <a:r>
              <a:rPr lang="en-US" sz="2400" dirty="0" err="1"/>
              <a:t>erupcije</a:t>
            </a:r>
            <a:r>
              <a:rPr lang="en-US" sz="2400" dirty="0"/>
              <a:t> </a:t>
            </a:r>
            <a:r>
              <a:rPr lang="en-US" sz="2400" dirty="0" err="1"/>
              <a:t>vulkana</a:t>
            </a:r>
            <a:r>
              <a:rPr lang="en-US" sz="2400" dirty="0"/>
              <a:t>,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meteorita</a:t>
            </a:r>
            <a:r>
              <a:rPr lang="en-US" sz="2400" dirty="0"/>
              <a:t>, </a:t>
            </a:r>
            <a:r>
              <a:rPr lang="en-US" sz="2400" dirty="0" err="1"/>
              <a:t>velikih</a:t>
            </a:r>
            <a:r>
              <a:rPr lang="en-US" sz="2400" dirty="0"/>
              <a:t> </a:t>
            </a:r>
            <a:r>
              <a:rPr lang="en-US" sz="2400" dirty="0" err="1"/>
              <a:t>potresa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uzdizanja</a:t>
            </a:r>
            <a:r>
              <a:rPr lang="en-US" sz="2400" dirty="0"/>
              <a:t> </a:t>
            </a:r>
            <a:r>
              <a:rPr lang="en-US" sz="2400" dirty="0" err="1"/>
              <a:t>Zemljine</a:t>
            </a:r>
            <a:r>
              <a:rPr lang="en-US" sz="2400" dirty="0"/>
              <a:t> kore </a:t>
            </a:r>
            <a:r>
              <a:rPr lang="en-US" sz="2400" dirty="0" err="1"/>
              <a:t>posve</a:t>
            </a:r>
            <a:r>
              <a:rPr lang="en-US" sz="2400" dirty="0"/>
              <a:t> bi </a:t>
            </a:r>
            <a:r>
              <a:rPr lang="en-US" sz="2400" dirty="0" err="1"/>
              <a:t>izmijenila</a:t>
            </a:r>
            <a:r>
              <a:rPr lang="en-US" sz="2400" dirty="0"/>
              <a:t> </a:t>
            </a:r>
            <a:r>
              <a:rPr lang="en-US" sz="2400" dirty="0" err="1"/>
              <a:t>krajolik</a:t>
            </a:r>
            <a:r>
              <a:rPr lang="en-US" sz="2400" dirty="0"/>
              <a:t>.</a:t>
            </a:r>
          </a:p>
        </p:txBody>
      </p:sp>
      <p:pic>
        <p:nvPicPr>
          <p:cNvPr id="1026" name="Picture 2" descr="Landscape, Volcanoes, Eruption, Fantasy, Lava, Smoke">
            <a:extLst>
              <a:ext uri="{FF2B5EF4-FFF2-40B4-BE49-F238E27FC236}">
                <a16:creationId xmlns="" xmlns:a16="http://schemas.microsoft.com/office/drawing/2014/main" id="{95840B77-619B-4F37-96BD-2C492C6AE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45" r="14916" b="1"/>
          <a:stretch/>
        </p:blipFill>
        <p:spPr bwMode="auto">
          <a:xfrm>
            <a:off x="4644008" y="1844824"/>
            <a:ext cx="4038600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: zaobljeni kutovi 2">
            <a:extLst>
              <a:ext uri="{FF2B5EF4-FFF2-40B4-BE49-F238E27FC236}">
                <a16:creationId xmlns="" xmlns:a16="http://schemas.microsoft.com/office/drawing/2014/main" id="{494782AB-2F1C-4CB2-AC26-7147C9FC8065}"/>
              </a:ext>
            </a:extLst>
          </p:cNvPr>
          <p:cNvSpPr/>
          <p:nvPr/>
        </p:nvSpPr>
        <p:spPr>
          <a:xfrm>
            <a:off x="5796136" y="6309320"/>
            <a:ext cx="1800200" cy="2160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erupcija vulkana</a:t>
            </a:r>
          </a:p>
        </p:txBody>
      </p:sp>
    </p:spTree>
    <p:extLst>
      <p:ext uri="{BB962C8B-B14F-4D97-AF65-F5344CB8AC3E}">
        <p14:creationId xmlns="" xmlns:p14="http://schemas.microsoft.com/office/powerpoint/2010/main" val="218774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7CC0EA8A-D423-4869-B2D7-D01B2746FEF6}"/>
              </a:ext>
            </a:extLst>
          </p:cNvPr>
          <p:cNvSpPr txBox="1"/>
          <p:nvPr/>
        </p:nvSpPr>
        <p:spPr>
          <a:xfrm rot="10800000" flipV="1">
            <a:off x="121174" y="1196752"/>
            <a:ext cx="422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Mijenjala se i klima pa su se vrlo topla razdoblja </a:t>
            </a:r>
            <a:r>
              <a:rPr lang="hr-HR" sz="2400" dirty="0" smtClean="0"/>
              <a:t>izmjenjivala </a:t>
            </a:r>
            <a:r>
              <a:rPr lang="hr-HR" sz="2400" dirty="0"/>
              <a:t>s ledenim dobima.</a:t>
            </a:r>
          </a:p>
        </p:txBody>
      </p:sp>
      <p:pic>
        <p:nvPicPr>
          <p:cNvPr id="4" name="Slika 3" descr="Slika na kojoj se prikazuje na otvorenom, sisavac, trava, smeđe&#10;&#10;Opis je automatski generiran">
            <a:extLst>
              <a:ext uri="{FF2B5EF4-FFF2-40B4-BE49-F238E27FC236}">
                <a16:creationId xmlns="" xmlns:a16="http://schemas.microsoft.com/office/drawing/2014/main" id="{95881194-0BB9-4A08-9E5D-B4D69BD763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17183"/>
            <a:ext cx="5170906" cy="437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k 4">
            <a:extLst>
              <a:ext uri="{FF2B5EF4-FFF2-40B4-BE49-F238E27FC236}">
                <a16:creationId xmlns="" xmlns:a16="http://schemas.microsoft.com/office/drawing/2014/main" id="{C6E51184-BB34-4948-A935-6FF92B87F2A2}"/>
              </a:ext>
            </a:extLst>
          </p:cNvPr>
          <p:cNvSpPr/>
          <p:nvPr/>
        </p:nvSpPr>
        <p:spPr>
          <a:xfrm>
            <a:off x="467544" y="2996952"/>
            <a:ext cx="3210923" cy="208823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Poveži obilježja mamuta s uvjetima ledenog doba. </a:t>
            </a:r>
          </a:p>
        </p:txBody>
      </p:sp>
    </p:spTree>
    <p:extLst>
      <p:ext uri="{BB962C8B-B14F-4D97-AF65-F5344CB8AC3E}">
        <p14:creationId xmlns="" xmlns:p14="http://schemas.microsoft.com/office/powerpoint/2010/main" val="10622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38A739BE-A9D3-4ABC-9078-92756298D3AF}"/>
              </a:ext>
            </a:extLst>
          </p:cNvPr>
          <p:cNvSpPr txBox="1"/>
          <p:nvPr/>
        </p:nvSpPr>
        <p:spPr>
          <a:xfrm>
            <a:off x="539552" y="1268760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Sve te promjene uvjeta na Zemlji ipak su ostale u granicama koje su omogućile opstanak i razvitak živih bića.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Od jednostavnih oblika života koji su se pojavili u vodi, postupno su nastajali sve složeniji. </a:t>
            </a:r>
          </a:p>
        </p:txBody>
      </p:sp>
      <p:pic>
        <p:nvPicPr>
          <p:cNvPr id="1030" name="Picture 6" descr="Desert, Sand, Dunes, Landscape, Dune Ridge, Arid">
            <a:extLst>
              <a:ext uri="{FF2B5EF4-FFF2-40B4-BE49-F238E27FC236}">
                <a16:creationId xmlns="" xmlns:a16="http://schemas.microsoft.com/office/drawing/2014/main" id="{B9796AA8-30D1-44A4-BB64-E1B38EEC5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820891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F73AA9B8-E741-4BBE-B443-FC19E5770B9A}"/>
              </a:ext>
            </a:extLst>
          </p:cNvPr>
          <p:cNvSpPr txBox="1"/>
          <p:nvPr/>
        </p:nvSpPr>
        <p:spPr>
          <a:xfrm>
            <a:off x="4932040" y="1196752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Neka su bića uspjela preživjeti velike promjene životnih uvjeta tijekom Zemljine prošlosti, a druga su izumrla</a:t>
            </a:r>
            <a:r>
              <a:rPr lang="hr-HR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 smtClean="0"/>
              <a:t>S promjenom životnih uvjeta život je mogao iz vode prijeći na kopno pa i naseliti područja poput pustinja ili polarnih krajeva.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71544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CE08353D-73A0-46BF-AFDD-8DC76BD39506}"/>
              </a:ext>
            </a:extLst>
          </p:cNvPr>
          <p:cNvSpPr txBox="1"/>
          <p:nvPr/>
        </p:nvSpPr>
        <p:spPr>
          <a:xfrm>
            <a:off x="0" y="1412776"/>
            <a:ext cx="4579068" cy="524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000" dirty="0" err="1"/>
              <a:t>Svojstvo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živim</a:t>
            </a:r>
            <a:r>
              <a:rPr lang="en-US" sz="2000" dirty="0"/>
              <a:t> </a:t>
            </a:r>
            <a:r>
              <a:rPr lang="en-US" sz="2000" dirty="0" err="1"/>
              <a:t>bićima</a:t>
            </a:r>
            <a:r>
              <a:rPr lang="en-US" sz="2000" dirty="0"/>
              <a:t> </a:t>
            </a:r>
            <a:r>
              <a:rPr lang="en-US" sz="2000" dirty="0" err="1"/>
              <a:t>omogućuje</a:t>
            </a:r>
            <a:r>
              <a:rPr lang="en-US" sz="2000" dirty="0"/>
              <a:t> </a:t>
            </a:r>
            <a:r>
              <a:rPr lang="en-US" sz="2000" dirty="0" err="1"/>
              <a:t>preživljavanje</a:t>
            </a:r>
            <a:r>
              <a:rPr lang="en-US" sz="2000" dirty="0"/>
              <a:t> u </a:t>
            </a:r>
            <a:r>
              <a:rPr lang="en-US" sz="2000" dirty="0" err="1"/>
              <a:t>drukčijim</a:t>
            </a:r>
            <a:r>
              <a:rPr lang="en-US" sz="2000" dirty="0"/>
              <a:t> </a:t>
            </a:r>
            <a:r>
              <a:rPr lang="en-US" sz="2000" dirty="0" err="1"/>
              <a:t>uvjetima</a:t>
            </a:r>
            <a:r>
              <a:rPr lang="en-US" sz="2000" dirty="0"/>
              <a:t> </a:t>
            </a:r>
            <a:r>
              <a:rPr lang="en-US" sz="2000" dirty="0" smtClean="0"/>
              <a:t>jest</a:t>
            </a:r>
            <a:endParaRPr lang="en-US" sz="2000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r-HR" sz="2000" dirty="0">
                <a:solidFill>
                  <a:schemeClr val="tx2"/>
                </a:solidFill>
              </a:rPr>
              <a:t>     </a:t>
            </a:r>
            <a:r>
              <a:rPr lang="en-US" sz="2000" dirty="0">
                <a:solidFill>
                  <a:schemeClr val="tx2"/>
                </a:solidFill>
              </a:rPr>
              <a:t>PROMJENJIVOST</a:t>
            </a:r>
            <a:r>
              <a:rPr lang="hr-HR" sz="2000" dirty="0">
                <a:solidFill>
                  <a:schemeClr val="tx2"/>
                </a:solidFill>
              </a:rPr>
              <a:t> – sposobnost mijenjanja</a:t>
            </a:r>
            <a:r>
              <a:rPr lang="hr-HR" sz="2000" dirty="0" smtClean="0">
                <a:solidFill>
                  <a:schemeClr val="tx2"/>
                </a:solidFill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000" dirty="0" err="1"/>
              <a:t>Promjene</a:t>
            </a:r>
            <a:r>
              <a:rPr lang="en-US" sz="2000" dirty="0"/>
              <a:t> se ne </a:t>
            </a:r>
            <a:r>
              <a:rPr lang="en-US" sz="2000" dirty="0" err="1"/>
              <a:t>događaju</a:t>
            </a:r>
            <a:r>
              <a:rPr lang="en-US" sz="2000" dirty="0"/>
              <a:t> </a:t>
            </a:r>
            <a:r>
              <a:rPr lang="en-US" sz="2000" dirty="0" err="1"/>
              <a:t>naglo</a:t>
            </a:r>
            <a:r>
              <a:rPr lang="en-US" sz="2000" dirty="0"/>
              <a:t>, </a:t>
            </a:r>
            <a:r>
              <a:rPr lang="en-US" sz="2000" dirty="0" err="1"/>
              <a:t>nego</a:t>
            </a:r>
            <a:r>
              <a:rPr lang="en-US" sz="2000" dirty="0"/>
              <a:t> </a:t>
            </a:r>
            <a:r>
              <a:rPr lang="en-US" sz="2000" dirty="0" err="1"/>
              <a:t>vrlo</a:t>
            </a:r>
            <a:r>
              <a:rPr lang="en-US" sz="2000" dirty="0"/>
              <a:t> </a:t>
            </a:r>
            <a:r>
              <a:rPr lang="en-US" sz="2000" dirty="0" err="1"/>
              <a:t>postupno</a:t>
            </a:r>
            <a:r>
              <a:rPr lang="en-US" sz="2000" dirty="0"/>
              <a:t>, </a:t>
            </a:r>
            <a:r>
              <a:rPr lang="en-US" sz="2000" dirty="0" err="1"/>
              <a:t>tijekom</a:t>
            </a:r>
            <a:r>
              <a:rPr lang="en-US" sz="2000" dirty="0"/>
              <a:t> </a:t>
            </a:r>
            <a:r>
              <a:rPr lang="en-US" sz="2000" dirty="0" err="1"/>
              <a:t>duljeg</a:t>
            </a:r>
            <a:r>
              <a:rPr lang="en-US" sz="2000" dirty="0"/>
              <a:t> </a:t>
            </a:r>
            <a:r>
              <a:rPr lang="en-US" sz="2000" dirty="0" err="1"/>
              <a:t>razdoblja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S </a:t>
            </a:r>
            <a:r>
              <a:rPr lang="en-US" sz="2000" dirty="0" err="1"/>
              <a:t>promjenama</a:t>
            </a:r>
            <a:r>
              <a:rPr lang="en-US" sz="2000" dirty="0"/>
              <a:t> </a:t>
            </a:r>
            <a:r>
              <a:rPr lang="en-US" sz="2000" dirty="0" err="1"/>
              <a:t>životnih</a:t>
            </a:r>
            <a:r>
              <a:rPr lang="en-US" sz="2000" dirty="0"/>
              <a:t> </a:t>
            </a:r>
            <a:r>
              <a:rPr lang="en-US" sz="2000" dirty="0" err="1"/>
              <a:t>uvjeta</a:t>
            </a:r>
            <a:r>
              <a:rPr lang="en-US" sz="2000" dirty="0"/>
              <a:t> </a:t>
            </a:r>
            <a:r>
              <a:rPr lang="en-US" sz="2000" dirty="0" err="1"/>
              <a:t>tijekom</a:t>
            </a:r>
            <a:r>
              <a:rPr lang="en-US" sz="2000" dirty="0"/>
              <a:t> </a:t>
            </a:r>
            <a:r>
              <a:rPr lang="en-US" sz="2000" dirty="0" err="1"/>
              <a:t>Zemljine</a:t>
            </a:r>
            <a:r>
              <a:rPr lang="en-US" sz="2000" dirty="0"/>
              <a:t> </a:t>
            </a:r>
            <a:r>
              <a:rPr lang="en-US" sz="2000" dirty="0" err="1"/>
              <a:t>prošlosti</a:t>
            </a:r>
            <a:r>
              <a:rPr lang="en-US" sz="2000" dirty="0"/>
              <a:t>, </a:t>
            </a:r>
            <a:r>
              <a:rPr lang="en-US" sz="2000" dirty="0" err="1"/>
              <a:t>organizmi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se </a:t>
            </a:r>
            <a:r>
              <a:rPr lang="en-US" sz="2000" dirty="0" err="1"/>
              <a:t>mijenjali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stjecali</a:t>
            </a:r>
            <a:r>
              <a:rPr lang="en-US" sz="2000" dirty="0"/>
              <a:t> nova </a:t>
            </a:r>
            <a:r>
              <a:rPr lang="en-US" sz="2000" dirty="0" err="1"/>
              <a:t>obilježja</a:t>
            </a:r>
            <a:r>
              <a:rPr lang="en-US" sz="2000" dirty="0"/>
              <a:t>, a </a:t>
            </a:r>
            <a:r>
              <a:rPr lang="en-US" sz="2000" dirty="0" err="1"/>
              <a:t>pojavljivali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novi</a:t>
            </a:r>
            <a:r>
              <a:rPr lang="en-US" sz="2000" dirty="0"/>
              <a:t> </a:t>
            </a:r>
            <a:r>
              <a:rPr lang="en-US" sz="2000" dirty="0" err="1"/>
              <a:t>oblici</a:t>
            </a:r>
            <a:r>
              <a:rPr lang="en-US" sz="2000" dirty="0"/>
              <a:t>. </a:t>
            </a:r>
            <a:endParaRPr lang="hr-HR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000" dirty="0" err="1"/>
              <a:t>Izumirali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oni</a:t>
            </a:r>
            <a:r>
              <a:rPr lang="en-US" sz="2000" dirty="0"/>
              <a:t> </a:t>
            </a:r>
            <a:r>
              <a:rPr lang="en-US" sz="2000" dirty="0" err="1"/>
              <a:t>oblici</a:t>
            </a:r>
            <a:r>
              <a:rPr lang="en-US" sz="2000" dirty="0"/>
              <a:t> </a:t>
            </a:r>
            <a:r>
              <a:rPr lang="en-US" sz="2000" dirty="0" err="1"/>
              <a:t>života</a:t>
            </a:r>
            <a:r>
              <a:rPr lang="en-US" sz="2000" dirty="0"/>
              <a:t> koji </a:t>
            </a:r>
            <a:r>
              <a:rPr lang="en-US" sz="2000" dirty="0" err="1"/>
              <a:t>nisu</a:t>
            </a:r>
            <a:r>
              <a:rPr lang="en-US" sz="2000" dirty="0"/>
              <a:t> </a:t>
            </a:r>
            <a:r>
              <a:rPr lang="en-US" sz="2000" dirty="0" err="1"/>
              <a:t>mogli</a:t>
            </a:r>
            <a:r>
              <a:rPr lang="en-US" sz="2000" dirty="0"/>
              <a:t> </a:t>
            </a:r>
            <a:r>
              <a:rPr lang="en-US" sz="2000" dirty="0" err="1"/>
              <a:t>uspješno</a:t>
            </a:r>
            <a:r>
              <a:rPr lang="en-US" sz="2000" dirty="0"/>
              <a:t> </a:t>
            </a:r>
            <a:r>
              <a:rPr lang="en-US" sz="2000" dirty="0" err="1"/>
              <a:t>preživjeti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razmnožavati</a:t>
            </a:r>
            <a:r>
              <a:rPr lang="en-US" sz="2000" dirty="0"/>
              <a:t> se u </a:t>
            </a:r>
            <a:r>
              <a:rPr lang="en-US" sz="2000" dirty="0" err="1"/>
              <a:t>promijenjenim</a:t>
            </a:r>
            <a:r>
              <a:rPr lang="en-US" sz="2000" dirty="0"/>
              <a:t> </a:t>
            </a:r>
            <a:r>
              <a:rPr lang="en-US" sz="2000" dirty="0" err="1"/>
              <a:t>uvjetima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nisu</a:t>
            </a:r>
            <a:r>
              <a:rPr lang="en-US" sz="2000" dirty="0"/>
              <a:t> </a:t>
            </a:r>
            <a:r>
              <a:rPr lang="en-US" sz="2000" dirty="0" err="1"/>
              <a:t>bili</a:t>
            </a:r>
            <a:r>
              <a:rPr lang="en-US" sz="2000" dirty="0"/>
              <a:t> dobro </a:t>
            </a:r>
            <a:r>
              <a:rPr lang="en-US" sz="2000" dirty="0" err="1"/>
              <a:t>prilagođeni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dirty="0"/>
          </a:p>
        </p:txBody>
      </p:sp>
      <p:pic>
        <p:nvPicPr>
          <p:cNvPr id="2050" name="Picture 2" descr="Dinosaur, Gad, Mammal, Dino, Extinct, Model, Dragon">
            <a:extLst>
              <a:ext uri="{FF2B5EF4-FFF2-40B4-BE49-F238E27FC236}">
                <a16:creationId xmlns="" xmlns:a16="http://schemas.microsoft.com/office/drawing/2014/main" id="{EE01F399-8B10-439A-AE5C-B2AC9C7EF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01" r="26083" b="-1"/>
          <a:stretch/>
        </p:blipFill>
        <p:spPr bwMode="auto">
          <a:xfrm>
            <a:off x="4860032" y="1484784"/>
            <a:ext cx="4038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lak 2">
            <a:extLst>
              <a:ext uri="{FF2B5EF4-FFF2-40B4-BE49-F238E27FC236}">
                <a16:creationId xmlns="" xmlns:a16="http://schemas.microsoft.com/office/drawing/2014/main" id="{9CBC9BDF-0B4D-42A3-8177-0B95CAA9679F}"/>
              </a:ext>
            </a:extLst>
          </p:cNvPr>
          <p:cNvSpPr/>
          <p:nvPr/>
        </p:nvSpPr>
        <p:spPr>
          <a:xfrm>
            <a:off x="5436096" y="4869160"/>
            <a:ext cx="3191641" cy="189076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Istražite na internetu </a:t>
            </a:r>
            <a:r>
              <a:rPr lang="hr-HR" sz="2000" dirty="0" smtClean="0"/>
              <a:t>uzroke izumiranja dinosaura.</a:t>
            </a:r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33274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9EB1771B-8C3D-4BAC-94E9-FA834A796D36}"/>
              </a:ext>
            </a:extLst>
          </p:cNvPr>
          <p:cNvSpPr txBox="1"/>
          <p:nvPr/>
        </p:nvSpPr>
        <p:spPr>
          <a:xfrm>
            <a:off x="251520" y="1268760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Obilježje živih bića koje im omogućuje uspješno preživljavanje u određenim uvjetima nazivamo </a:t>
            </a:r>
            <a:r>
              <a:rPr lang="hr-HR" sz="2000" dirty="0">
                <a:solidFill>
                  <a:schemeClr val="tx2"/>
                </a:solidFill>
              </a:rPr>
              <a:t>PRILAGODBOM</a:t>
            </a:r>
            <a:r>
              <a:rPr lang="hr-HR" sz="2000" dirty="0" smtClean="0"/>
              <a:t>.</a:t>
            </a:r>
            <a:endParaRPr lang="hr-H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Prilagodbe su one promjene koje su se tijekom dugog razdoblja pokazale kao korisne za preživljavanje određene vrste u određenom staništu.</a:t>
            </a:r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5" name="Slika 4" descr="Slika na kojoj se prikazuje na otvorenom, plaža, snijeg, sisavac&#10;&#10;Opis je automatski generiran">
            <a:extLst>
              <a:ext uri="{FF2B5EF4-FFF2-40B4-BE49-F238E27FC236}">
                <a16:creationId xmlns="" xmlns:a16="http://schemas.microsoft.com/office/drawing/2014/main" id="{744CC7F2-1288-4033-AAA9-F1CA4F7ED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4" y="4291325"/>
            <a:ext cx="2448475" cy="1632662"/>
          </a:xfrm>
          <a:prstGeom prst="rect">
            <a:avLst/>
          </a:prstGeom>
        </p:spPr>
      </p:pic>
      <p:pic>
        <p:nvPicPr>
          <p:cNvPr id="7" name="Picture 2" descr="Rabbit, Nature, Hare, Ears, Sit, Animal World, Cute">
            <a:extLst>
              <a:ext uri="{FF2B5EF4-FFF2-40B4-BE49-F238E27FC236}">
                <a16:creationId xmlns="" xmlns:a16="http://schemas.microsoft.com/office/drawing/2014/main" id="{1058F0D6-A157-4716-A578-AA158667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0801"/>
            <a:ext cx="4750837" cy="3449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Slika na kojoj se prikazuje na otvorenom, plaža, snijeg, sisavac&#10;&#10;Opis je automatski generiran">
            <a:extLst>
              <a:ext uri="{FF2B5EF4-FFF2-40B4-BE49-F238E27FC236}">
                <a16:creationId xmlns="" xmlns:a16="http://schemas.microsoft.com/office/drawing/2014/main" id="{BAD28F99-EAA4-49C2-82A4-CF5931C68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88" y="2924944"/>
            <a:ext cx="4373491" cy="352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ravokutnik: zaobljeni kutovi 10">
            <a:extLst>
              <a:ext uri="{FF2B5EF4-FFF2-40B4-BE49-F238E27FC236}">
                <a16:creationId xmlns="" xmlns:a16="http://schemas.microsoft.com/office/drawing/2014/main" id="{87FD1EAF-5BD3-4CD4-8820-89D3A4131226}"/>
              </a:ext>
            </a:extLst>
          </p:cNvPr>
          <p:cNvSpPr/>
          <p:nvPr/>
        </p:nvSpPr>
        <p:spPr>
          <a:xfrm>
            <a:off x="2843808" y="5085184"/>
            <a:ext cx="3563010" cy="6874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Prilagodba bojom krzna na okoliš</a:t>
            </a:r>
          </a:p>
        </p:txBody>
      </p:sp>
      <p:sp>
        <p:nvSpPr>
          <p:cNvPr id="8" name="Action Button: Movie 7">
            <a:hlinkClick r:id="rId5" highlightClick="1"/>
          </p:cNvPr>
          <p:cNvSpPr/>
          <p:nvPr/>
        </p:nvSpPr>
        <p:spPr>
          <a:xfrm>
            <a:off x="7452320" y="1772816"/>
            <a:ext cx="1152128" cy="72008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6344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E47DE356-D426-42F7-951E-97961C38149F}"/>
              </a:ext>
            </a:extLst>
          </p:cNvPr>
          <p:cNvSpPr txBox="1"/>
          <p:nvPr/>
        </p:nvSpPr>
        <p:spPr>
          <a:xfrm>
            <a:off x="395536" y="1268760"/>
            <a:ext cx="664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Prilagodbe na različite životne uvjete</a:t>
            </a:r>
          </a:p>
          <a:p>
            <a:endParaRPr lang="hr-HR" sz="2400" dirty="0"/>
          </a:p>
        </p:txBody>
      </p:sp>
      <p:pic>
        <p:nvPicPr>
          <p:cNvPr id="4" name="Slika 3" descr="Slika na kojoj se prikazuje trava, na otvorenom, puž, polje&#10;&#10;Opis je automatski generiran">
            <a:extLst>
              <a:ext uri="{FF2B5EF4-FFF2-40B4-BE49-F238E27FC236}">
                <a16:creationId xmlns="" xmlns:a16="http://schemas.microsoft.com/office/drawing/2014/main" id="{2F73938D-FBAA-4100-9DDC-1D1EE6582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6642407" cy="437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lačić: strelica ulijevo 4">
            <a:extLst>
              <a:ext uri="{FF2B5EF4-FFF2-40B4-BE49-F238E27FC236}">
                <a16:creationId xmlns="" xmlns:a16="http://schemas.microsoft.com/office/drawing/2014/main" id="{854D234A-27B9-41C0-B014-1F63F7B2C336}"/>
              </a:ext>
            </a:extLst>
          </p:cNvPr>
          <p:cNvSpPr/>
          <p:nvPr/>
        </p:nvSpPr>
        <p:spPr>
          <a:xfrm>
            <a:off x="5940152" y="2924944"/>
            <a:ext cx="2952328" cy="2736304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Puž se građom tijela s kućicom štiti od grabežljivaca i isušivanja.</a:t>
            </a:r>
          </a:p>
        </p:txBody>
      </p:sp>
    </p:spTree>
    <p:extLst>
      <p:ext uri="{BB962C8B-B14F-4D97-AF65-F5344CB8AC3E}">
        <p14:creationId xmlns="" xmlns:p14="http://schemas.microsoft.com/office/powerpoint/2010/main" val="2992991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397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NIŠTA BEZ ENERGIJE </vt:lpstr>
      <vt:lpstr>       </vt:lpstr>
      <vt:lpstr>Slide 3</vt:lpstr>
      <vt:lpstr>Živi svijet stalno se mijenja i prilagođava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NIŠTA BEZ ENERGIJE </dc:title>
  <dc:creator>Doroteja Domjanović-Horvat</dc:creator>
  <cp:lastModifiedBy>sk-mpovalec</cp:lastModifiedBy>
  <cp:revision>21</cp:revision>
  <dcterms:created xsi:type="dcterms:W3CDTF">2020-11-15T06:42:20Z</dcterms:created>
  <dcterms:modified xsi:type="dcterms:W3CDTF">2021-08-11T10:09:17Z</dcterms:modified>
</cp:coreProperties>
</file>